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5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5F1"/>
    <a:srgbClr val="8BC3B6"/>
    <a:srgbClr val="FFFF00"/>
    <a:srgbClr val="019589"/>
    <a:srgbClr val="005AAB"/>
    <a:srgbClr val="00A1E4"/>
    <a:srgbClr val="0089D0"/>
    <a:srgbClr val="F5D047"/>
    <a:srgbClr val="F2E0AD"/>
    <a:srgbClr val="75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F85F-0DB5-4580-8104-08BEDD183F88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55AB1-C7DD-4C07-9662-18587049DF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1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Scope of accreditation is the specific conformity assessment activities for which accreditation is sought or has been granted. A scope of accreditation for a testing laboratory may identify the specific tests or types of tests; an inspection scope may identify the type of inspections, etc. </a:t>
            </a:r>
          </a:p>
          <a:p>
            <a:endParaRPr lang="en-US" dirty="0"/>
          </a:p>
          <a:p>
            <a:r>
              <a:rPr lang="en-US" dirty="0"/>
              <a:t>There may be more scopes and certificates than accredited bodies within APAC because an accredited organization may hold more than one accreditation in several conformity assessment types.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55AB1-C7DD-4C07-9662-18587049DF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6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9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DF94-6709-4952-862B-A8DDE06E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72688-158E-47E3-8FC3-9A729192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6424-9629-4E94-923A-568AD58F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B0F27-8B40-4F64-A60B-8F32E1C1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C464C-B7BC-4CC3-9AD5-2BCF671E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8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5591B-F774-496C-9946-2CA3DDB74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384B0-2364-42FE-9F07-2945B7521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85BEB-9966-48BD-9BA2-F03D759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E6103-31C5-4BAD-BDC5-D6D53AA4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99BB3-FBE3-4DB9-9A17-5E4EE194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3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348199-A23A-4CBA-B9C9-B214B57360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641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5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BAB4-DE99-4664-B141-AC16A386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14BB5-4E99-48A0-9E5A-3F5BFA39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D60F-D9CD-4E6C-ADDD-B3922636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6F29C-61B3-43E1-BA56-D9F95615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DDFB5-3E29-48A0-B85B-A4544134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8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B6F8-20A0-44DF-96CE-2AB7B931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A97E-241D-47EA-88C4-BDB4AF465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8912E-6E64-4891-94F4-2B574B381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264EF-5139-4103-95B8-9629FC425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CDF13-DBA9-4480-93E3-FA41E2A4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127E-BB62-432A-9F12-619472F6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4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A263-7C12-4125-BF9E-97AE2903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8D38-7F02-46AC-9C87-136E6237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94960-36ED-4FC2-A8DD-C77DB04BD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9703D-AC1F-4991-911D-F9F610348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0843D-A47C-4DD7-BFE4-FA45B803C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772C2-1C73-427E-A2EE-74B0F0E9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77FA51-5E83-4CE4-80FE-7C93C6FF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BABEF-ED90-498A-A841-B677227B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B1DBC5-2D61-4371-9ED3-1781ED60A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3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2496DA8-0C16-4376-A372-94E9F5824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38763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55F7-0CE4-4D5F-B0FE-6F88288A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13759-3740-42F8-ABD6-B8D9828D3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79D38-C06B-4929-8B2E-E03C3E25B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E26E1-F2B5-435B-BED3-B80D1C37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C8040-0B7A-44D6-A72D-CB6E24D0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003A2-4CDD-4BDA-951A-0FD3445F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8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9623-CEB9-431A-AC40-9C646CFB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F7DF1-3D84-49B5-9F1B-0CBE4834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DF2C7-AEC6-4395-B2DE-FF8050DAC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10C3D-02D7-486E-81CE-214B7057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445C7-09FB-4101-958E-9FBDF3BD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1B1A-5F27-4E6F-BC1F-0C907E52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B0D17-3B84-4720-A2CE-DAB28784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C6A0-38DA-42A5-9A95-EBB26C4DE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EFC2C-3BC2-4A9E-A2F9-DAF4F56DD7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E5F5-67A1-49CE-8177-DC46884A4B8E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ADF6A-B1B1-41DA-9C9E-7C65DB903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3E36-EA08-4584-9B08-CAEB18FC7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C74D-52CF-4388-B178-806FE59D88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997B0-181F-4D42-9BD5-2BBD9D16A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70"/>
          <a:stretch/>
        </p:blipFill>
        <p:spPr>
          <a:xfrm>
            <a:off x="9731" y="0"/>
            <a:ext cx="12192001" cy="41904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D6466-8753-46A4-8D28-3F96991CECDD}"/>
              </a:ext>
            </a:extLst>
          </p:cNvPr>
          <p:cNvSpPr/>
          <p:nvPr/>
        </p:nvSpPr>
        <p:spPr>
          <a:xfrm>
            <a:off x="9731" y="-723264"/>
            <a:ext cx="12192000" cy="6706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9000">
                <a:schemeClr val="bg1">
                  <a:alpha val="97000"/>
                </a:schemeClr>
              </a:gs>
              <a:gs pos="73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E42DFD-2C69-49B2-A7EE-CA856142872D}"/>
              </a:ext>
            </a:extLst>
          </p:cNvPr>
          <p:cNvSpPr/>
          <p:nvPr/>
        </p:nvSpPr>
        <p:spPr>
          <a:xfrm>
            <a:off x="0" y="6328229"/>
            <a:ext cx="12192000" cy="529771"/>
          </a:xfrm>
          <a:prstGeom prst="rect">
            <a:avLst/>
          </a:prstGeom>
          <a:gradFill>
            <a:gsLst>
              <a:gs pos="77000">
                <a:srgbClr val="01A89E"/>
              </a:gs>
              <a:gs pos="77000">
                <a:srgbClr val="019589"/>
              </a:gs>
              <a:gs pos="27000">
                <a:srgbClr val="8FC8C2"/>
              </a:gs>
              <a:gs pos="90000">
                <a:srgbClr val="01A89E"/>
              </a:gs>
              <a:gs pos="91000">
                <a:srgbClr val="006571"/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79614D-2893-417F-8685-4F79F9DDBF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677" y="2530708"/>
            <a:ext cx="3918805" cy="31350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4148B55-7914-4CBE-BC68-26F92AEB6E31}"/>
              </a:ext>
            </a:extLst>
          </p:cNvPr>
          <p:cNvGrpSpPr/>
          <p:nvPr/>
        </p:nvGrpSpPr>
        <p:grpSpPr>
          <a:xfrm>
            <a:off x="7160312" y="2787579"/>
            <a:ext cx="726519" cy="733635"/>
            <a:chOff x="6407496" y="1925946"/>
            <a:chExt cx="726519" cy="7336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0172AF3-48DD-4B8F-B66B-D989B2C82A4B}"/>
                </a:ext>
              </a:extLst>
            </p:cNvPr>
            <p:cNvSpPr/>
            <p:nvPr/>
          </p:nvSpPr>
          <p:spPr>
            <a:xfrm>
              <a:off x="6407496" y="1925946"/>
              <a:ext cx="726519" cy="73363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DA7E78A-92BF-4ED8-BCE2-471B0A50D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4066" y="2066749"/>
              <a:ext cx="453381" cy="453381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95917118-38F0-4B3B-AD65-ED84FDE53182}"/>
              </a:ext>
            </a:extLst>
          </p:cNvPr>
          <p:cNvSpPr/>
          <p:nvPr/>
        </p:nvSpPr>
        <p:spPr>
          <a:xfrm>
            <a:off x="9188504" y="2699824"/>
            <a:ext cx="2246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Full Members across 29 economies that are APAC MRA signatories</a:t>
            </a:r>
            <a:endParaRPr lang="en-US" sz="1600" b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C678E0-9062-43F4-A56B-D7F87DE6265D}"/>
              </a:ext>
            </a:extLst>
          </p:cNvPr>
          <p:cNvSpPr/>
          <p:nvPr/>
        </p:nvSpPr>
        <p:spPr>
          <a:xfrm>
            <a:off x="7750263" y="5378304"/>
            <a:ext cx="1685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Affiliates across 6 economies</a:t>
            </a:r>
            <a:endParaRPr lang="en-US" sz="16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232AE-DB66-47E5-8086-637C17408F25}"/>
              </a:ext>
            </a:extLst>
          </p:cNvPr>
          <p:cNvSpPr/>
          <p:nvPr/>
        </p:nvSpPr>
        <p:spPr>
          <a:xfrm>
            <a:off x="774796" y="2699824"/>
            <a:ext cx="1859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Associate Members across 14 economies</a:t>
            </a:r>
            <a:endParaRPr lang="en-US" sz="16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2EAED4-78A1-43DE-80EF-88328202C17E}"/>
              </a:ext>
            </a:extLst>
          </p:cNvPr>
          <p:cNvGrpSpPr/>
          <p:nvPr/>
        </p:nvGrpSpPr>
        <p:grpSpPr>
          <a:xfrm>
            <a:off x="4014682" y="2779696"/>
            <a:ext cx="825724" cy="809995"/>
            <a:chOff x="3653580" y="3025471"/>
            <a:chExt cx="825724" cy="8099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39C81D-975A-4579-93F9-5962386D83EB}"/>
                </a:ext>
              </a:extLst>
            </p:cNvPr>
            <p:cNvSpPr/>
            <p:nvPr/>
          </p:nvSpPr>
          <p:spPr>
            <a:xfrm>
              <a:off x="3653580" y="3025471"/>
              <a:ext cx="825724" cy="8099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266" name="Picture 2" descr="Conference icon">
              <a:extLst>
                <a:ext uri="{FF2B5EF4-FFF2-40B4-BE49-F238E27FC236}">
                  <a16:creationId xmlns:a16="http://schemas.microsoft.com/office/drawing/2014/main" id="{1E43D41A-F954-48AC-8092-D9823319A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265" y="3131129"/>
              <a:ext cx="502352" cy="50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BCF4FF-9F79-41B3-B513-3F0111D6474F}"/>
              </a:ext>
            </a:extLst>
          </p:cNvPr>
          <p:cNvGrpSpPr/>
          <p:nvPr/>
        </p:nvGrpSpPr>
        <p:grpSpPr>
          <a:xfrm>
            <a:off x="5704004" y="5349597"/>
            <a:ext cx="726520" cy="701428"/>
            <a:chOff x="6877884" y="4825723"/>
            <a:chExt cx="726520" cy="7014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0843FF-DC67-4B6D-9BF2-35B0136EFBBD}"/>
                </a:ext>
              </a:extLst>
            </p:cNvPr>
            <p:cNvSpPr/>
            <p:nvPr/>
          </p:nvSpPr>
          <p:spPr>
            <a:xfrm>
              <a:off x="6877884" y="4825723"/>
              <a:ext cx="726520" cy="7014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268" name="Picture 4" descr="Meeting Room icon">
              <a:extLst>
                <a:ext uri="{FF2B5EF4-FFF2-40B4-BE49-F238E27FC236}">
                  <a16:creationId xmlns:a16="http://schemas.microsoft.com/office/drawing/2014/main" id="{BA155B26-C684-44B5-9422-F7B2660B9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13" y="4921801"/>
              <a:ext cx="537661" cy="53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FD1D3938-C9DB-4ECC-9778-DA84D5BE1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91" y="6442082"/>
            <a:ext cx="1225043" cy="3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D15031-144A-456F-AEA2-40E6716DFF1A}"/>
              </a:ext>
            </a:extLst>
          </p:cNvPr>
          <p:cNvGrpSpPr/>
          <p:nvPr/>
        </p:nvGrpSpPr>
        <p:grpSpPr>
          <a:xfrm>
            <a:off x="265898" y="391655"/>
            <a:ext cx="11926102" cy="1692334"/>
            <a:chOff x="265898" y="486246"/>
            <a:chExt cx="11926102" cy="16923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47D85C-6E53-431D-8FAC-B82AE6656FAE}"/>
                </a:ext>
              </a:extLst>
            </p:cNvPr>
            <p:cNvSpPr/>
            <p:nvPr/>
          </p:nvSpPr>
          <p:spPr>
            <a:xfrm>
              <a:off x="265898" y="486246"/>
              <a:ext cx="11926102" cy="1692334"/>
            </a:xfrm>
            <a:prstGeom prst="rect">
              <a:avLst/>
            </a:prstGeom>
            <a:solidFill>
              <a:schemeClr val="tx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APAC MEMBERS</a:t>
              </a:r>
              <a:br>
                <a:rPr lang="en-US" sz="5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endParaRPr lang="en-US" sz="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lvl="0"/>
              <a:endParaRPr lang="en-US" sz="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lvl="0"/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APAC Members are designated into categories of Full Members, Associate Members and Affiliated. Below are the Number of  APAC Members and Affiliates from different economies:</a:t>
              </a:r>
              <a:endParaRPr lang="en-US" sz="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E4503A-30B0-428F-9A64-9B551FEA079E}"/>
                </a:ext>
              </a:extLst>
            </p:cNvPr>
            <p:cNvSpPr/>
            <p:nvPr/>
          </p:nvSpPr>
          <p:spPr>
            <a:xfrm>
              <a:off x="357673" y="1183619"/>
              <a:ext cx="3047679" cy="69228"/>
            </a:xfrm>
            <a:prstGeom prst="rect">
              <a:avLst/>
            </a:prstGeom>
            <a:solidFill>
              <a:srgbClr val="F5D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53FEB7CF-86E9-458F-B259-3AE0ADAE4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818" y="3993419"/>
            <a:ext cx="726521" cy="2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4223A8-674F-4B85-912F-12216F7962CF}"/>
              </a:ext>
            </a:extLst>
          </p:cNvPr>
          <p:cNvSpPr/>
          <p:nvPr/>
        </p:nvSpPr>
        <p:spPr>
          <a:xfrm>
            <a:off x="8149201" y="2779696"/>
            <a:ext cx="941233" cy="7415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/>
              <a:t>48</a:t>
            </a:r>
            <a:endParaRPr lang="en-IN" sz="2400" b="1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929DE3B-B261-497D-9FAD-06BD07F78A99}"/>
              </a:ext>
            </a:extLst>
          </p:cNvPr>
          <p:cNvSpPr/>
          <p:nvPr/>
        </p:nvSpPr>
        <p:spPr>
          <a:xfrm>
            <a:off x="6777170" y="5300725"/>
            <a:ext cx="941233" cy="7415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/>
              <a:t>6</a:t>
            </a:r>
            <a:endParaRPr lang="en-IN" sz="24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F45ECDC-3B86-4FA4-B7EB-FAF0471095D9}"/>
              </a:ext>
            </a:extLst>
          </p:cNvPr>
          <p:cNvSpPr/>
          <p:nvPr/>
        </p:nvSpPr>
        <p:spPr>
          <a:xfrm>
            <a:off x="2804740" y="2779696"/>
            <a:ext cx="941233" cy="7415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/>
              <a:t>18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92468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/>
      <p:bldP spid="50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D9BC7E-1254-4EE0-97B0-C46CB0BBE53D}"/>
              </a:ext>
            </a:extLst>
          </p:cNvPr>
          <p:cNvSpPr/>
          <p:nvPr/>
        </p:nvSpPr>
        <p:spPr>
          <a:xfrm>
            <a:off x="0" y="6317719"/>
            <a:ext cx="12192000" cy="529771"/>
          </a:xfrm>
          <a:prstGeom prst="rect">
            <a:avLst/>
          </a:prstGeom>
          <a:gradFill>
            <a:gsLst>
              <a:gs pos="77000">
                <a:srgbClr val="01A89E"/>
              </a:gs>
              <a:gs pos="77000">
                <a:srgbClr val="019589"/>
              </a:gs>
              <a:gs pos="27000">
                <a:srgbClr val="8FC8C2"/>
              </a:gs>
              <a:gs pos="90000">
                <a:srgbClr val="01A89E"/>
              </a:gs>
              <a:gs pos="91000">
                <a:srgbClr val="006571"/>
              </a:gs>
            </a:gsLst>
            <a:path path="circle">
              <a:fillToRect t="100000" r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9A4CB-A19B-4479-94CF-1899626D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91" y="6442082"/>
            <a:ext cx="1225043" cy="3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B4846DA-7A68-4EA9-907C-8862149CE94F}"/>
              </a:ext>
            </a:extLst>
          </p:cNvPr>
          <p:cNvGrpSpPr/>
          <p:nvPr/>
        </p:nvGrpSpPr>
        <p:grpSpPr>
          <a:xfrm>
            <a:off x="0" y="0"/>
            <a:ext cx="12192000" cy="834501"/>
            <a:chOff x="247541" y="178676"/>
            <a:chExt cx="8484669" cy="27837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939990-03E8-43EB-A657-103D9D21740D}"/>
                </a:ext>
              </a:extLst>
            </p:cNvPr>
            <p:cNvGrpSpPr/>
            <p:nvPr/>
          </p:nvGrpSpPr>
          <p:grpSpPr>
            <a:xfrm>
              <a:off x="247541" y="178676"/>
              <a:ext cx="8484669" cy="2783755"/>
              <a:chOff x="273269" y="178676"/>
              <a:chExt cx="11246069" cy="193858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327E3F-0BE9-4FA9-8115-4E40761992B3}"/>
                  </a:ext>
                </a:extLst>
              </p:cNvPr>
              <p:cNvSpPr/>
              <p:nvPr/>
            </p:nvSpPr>
            <p:spPr>
              <a:xfrm>
                <a:off x="273269" y="178676"/>
                <a:ext cx="202796" cy="1938585"/>
              </a:xfrm>
              <a:prstGeom prst="rect">
                <a:avLst/>
              </a:prstGeom>
              <a:solidFill>
                <a:srgbClr val="0195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506801-AAB4-4F31-9C2A-4E9C18879CDF}"/>
                  </a:ext>
                </a:extLst>
              </p:cNvPr>
              <p:cNvSpPr/>
              <p:nvPr/>
            </p:nvSpPr>
            <p:spPr>
              <a:xfrm>
                <a:off x="273269" y="178677"/>
                <a:ext cx="11246069" cy="1938585"/>
              </a:xfrm>
              <a:prstGeom prst="rect">
                <a:avLst/>
              </a:prstGeom>
              <a:solidFill>
                <a:srgbClr val="8FC8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B67B36-FB87-4AE1-B315-00E4E3B41B15}"/>
                </a:ext>
              </a:extLst>
            </p:cNvPr>
            <p:cNvSpPr txBox="1"/>
            <p:nvPr/>
          </p:nvSpPr>
          <p:spPr>
            <a:xfrm>
              <a:off x="476065" y="278224"/>
              <a:ext cx="8256145" cy="19507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APAC MRA Members (as of </a:t>
              </a:r>
              <a:r>
                <a:rPr lang="en-US" sz="3200" b="1" u="sng" dirty="0">
                  <a:solidFill>
                    <a:srgbClr val="FF0000"/>
                  </a:solidFill>
                </a:rPr>
                <a:t>Jun 2020</a:t>
              </a:r>
              <a:r>
                <a:rPr lang="en-US" sz="3200" dirty="0"/>
                <a:t>)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5EBA74F-D50F-4FF9-ACDF-72C2D26B57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468" y="1513224"/>
            <a:ext cx="5354909" cy="3831551"/>
          </a:xfrm>
          <a:prstGeom prst="rect">
            <a:avLst/>
          </a:prstGeom>
          <a:solidFill>
            <a:srgbClr val="00657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66E40-E7E7-4600-8A18-5FD7A7944C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377" y="1574472"/>
            <a:ext cx="5388225" cy="3770301"/>
          </a:xfrm>
          <a:prstGeom prst="rect">
            <a:avLst/>
          </a:prstGeom>
          <a:solidFill>
            <a:srgbClr val="006571"/>
          </a:solidFill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6C695E4-38C8-4C2D-8CBA-4613B73E6339}"/>
              </a:ext>
            </a:extLst>
          </p:cNvPr>
          <p:cNvSpPr/>
          <p:nvPr/>
        </p:nvSpPr>
        <p:spPr>
          <a:xfrm>
            <a:off x="1393534" y="2309213"/>
            <a:ext cx="1446648" cy="7689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40B254-1132-45DB-B95F-69308EE74F34}"/>
              </a:ext>
            </a:extLst>
          </p:cNvPr>
          <p:cNvSpPr/>
          <p:nvPr/>
        </p:nvSpPr>
        <p:spPr>
          <a:xfrm>
            <a:off x="9161786" y="2323068"/>
            <a:ext cx="1446648" cy="7689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161C69-7D22-443B-8431-4E792B4DD6BB}"/>
              </a:ext>
            </a:extLst>
          </p:cNvPr>
          <p:cNvSpPr/>
          <p:nvPr/>
        </p:nvSpPr>
        <p:spPr>
          <a:xfrm>
            <a:off x="6812882" y="2323068"/>
            <a:ext cx="1446648" cy="7689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64ABE6-98D6-4C71-B1F4-4DE5A5B947BB}"/>
              </a:ext>
            </a:extLst>
          </p:cNvPr>
          <p:cNvSpPr/>
          <p:nvPr/>
        </p:nvSpPr>
        <p:spPr>
          <a:xfrm>
            <a:off x="3710687" y="2323068"/>
            <a:ext cx="1446648" cy="7689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8A1CE-397F-4F0C-8286-A250B4908CF5}"/>
              </a:ext>
            </a:extLst>
          </p:cNvPr>
          <p:cNvSpPr txBox="1"/>
          <p:nvPr/>
        </p:nvSpPr>
        <p:spPr>
          <a:xfrm>
            <a:off x="1794325" y="2476698"/>
            <a:ext cx="93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77DEF5-EE80-424B-B5C7-5932072924A6}"/>
              </a:ext>
            </a:extLst>
          </p:cNvPr>
          <p:cNvSpPr/>
          <p:nvPr/>
        </p:nvSpPr>
        <p:spPr>
          <a:xfrm>
            <a:off x="1583565" y="1644344"/>
            <a:ext cx="3362507" cy="4061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51449-09B8-4F06-82DD-C967D7E2B43C}"/>
              </a:ext>
            </a:extLst>
          </p:cNvPr>
          <p:cNvSpPr txBox="1"/>
          <p:nvPr/>
        </p:nvSpPr>
        <p:spPr>
          <a:xfrm>
            <a:off x="1701722" y="1719625"/>
            <a:ext cx="311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APAC MRA Signatories Scope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863874-07C0-4846-8949-5F8047CDC8DA}"/>
              </a:ext>
            </a:extLst>
          </p:cNvPr>
          <p:cNvSpPr/>
          <p:nvPr/>
        </p:nvSpPr>
        <p:spPr>
          <a:xfrm>
            <a:off x="1583565" y="4965318"/>
            <a:ext cx="3362507" cy="24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82C77-254B-4793-8941-3B5AB313226C}"/>
              </a:ext>
            </a:extLst>
          </p:cNvPr>
          <p:cNvSpPr txBox="1"/>
          <p:nvPr/>
        </p:nvSpPr>
        <p:spPr>
          <a:xfrm>
            <a:off x="4100183" y="2476698"/>
            <a:ext cx="93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rgbClr val="FF0000"/>
                </a:solidFill>
              </a:rPr>
              <a:t>173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C3E8B3-5608-48E0-80C6-30D105377421}"/>
              </a:ext>
            </a:extLst>
          </p:cNvPr>
          <p:cNvSpPr txBox="1"/>
          <p:nvPr/>
        </p:nvSpPr>
        <p:spPr>
          <a:xfrm>
            <a:off x="6938683" y="2462843"/>
            <a:ext cx="111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58822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E4594-A1D6-4DC8-828C-4C78DC546A3E}"/>
              </a:ext>
            </a:extLst>
          </p:cNvPr>
          <p:cNvSpPr txBox="1"/>
          <p:nvPr/>
        </p:nvSpPr>
        <p:spPr>
          <a:xfrm>
            <a:off x="9455092" y="2462843"/>
            <a:ext cx="93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5109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ED3A0E-8AE7-4FC1-A38A-1C7F664DCDC3}"/>
              </a:ext>
            </a:extLst>
          </p:cNvPr>
          <p:cNvSpPr txBox="1"/>
          <p:nvPr/>
        </p:nvSpPr>
        <p:spPr>
          <a:xfrm>
            <a:off x="1686429" y="4907833"/>
            <a:ext cx="347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Total of </a:t>
            </a:r>
            <a:r>
              <a:rPr lang="en-IN" sz="2000" b="1" u="sng" dirty="0">
                <a:solidFill>
                  <a:srgbClr val="FF0000"/>
                </a:solidFill>
              </a:rPr>
              <a:t>323</a:t>
            </a:r>
            <a:r>
              <a:rPr lang="en-IN" sz="1600" b="1" dirty="0">
                <a:solidFill>
                  <a:srgbClr val="FF0000"/>
                </a:solidFill>
              </a:rPr>
              <a:t> </a:t>
            </a:r>
            <a:r>
              <a:rPr lang="en-IN" sz="1600" dirty="0"/>
              <a:t>Scope and Sub scope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83AF208-59EE-47F2-A48D-BC00D5FF3E9E}"/>
              </a:ext>
            </a:extLst>
          </p:cNvPr>
          <p:cNvSpPr/>
          <p:nvPr/>
        </p:nvSpPr>
        <p:spPr>
          <a:xfrm>
            <a:off x="7276209" y="4956332"/>
            <a:ext cx="3362507" cy="248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77144C-632D-43DD-B1A6-4302E7406832}"/>
              </a:ext>
            </a:extLst>
          </p:cNvPr>
          <p:cNvSpPr txBox="1"/>
          <p:nvPr/>
        </p:nvSpPr>
        <p:spPr>
          <a:xfrm>
            <a:off x="7156829" y="4911224"/>
            <a:ext cx="4173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Total of 63931 CAB with accredited scope</a:t>
            </a:r>
          </a:p>
        </p:txBody>
      </p:sp>
    </p:spTree>
    <p:extLst>
      <p:ext uri="{BB962C8B-B14F-4D97-AF65-F5344CB8AC3E}">
        <p14:creationId xmlns:p14="http://schemas.microsoft.com/office/powerpoint/2010/main" val="35203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2B2D6FC613F4AB6301A33D6AC4FC2" ma:contentTypeVersion="5" ma:contentTypeDescription="Create a new document." ma:contentTypeScope="" ma:versionID="62f8bc75bcaf7f0f87747fbac6e605da">
  <xsd:schema xmlns:xsd="http://www.w3.org/2001/XMLSchema" xmlns:xs="http://www.w3.org/2001/XMLSchema" xmlns:p="http://schemas.microsoft.com/office/2006/metadata/properties" xmlns:ns3="59852ca7-bb86-4fc5-9cc6-39cc6566b05b" targetNamespace="http://schemas.microsoft.com/office/2006/metadata/properties" ma:root="true" ma:fieldsID="e4019b8c1339a3c76747e2ebe97179e5" ns3:_="">
    <xsd:import namespace="59852ca7-bb86-4fc5-9cc6-39cc6566b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52ca7-bb86-4fc5-9cc6-39cc6566b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B672B-648B-430D-B506-90AE9FD0C608}">
  <ds:schemaRefs>
    <ds:schemaRef ds:uri="http://purl.org/dc/elements/1.1/"/>
    <ds:schemaRef ds:uri="http://purl.org/dc/dcmitype/"/>
    <ds:schemaRef ds:uri="59852ca7-bb86-4fc5-9cc6-39cc6566b05b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4718C8-97E0-4F3B-B1AE-AE360458A3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52ca7-bb86-4fc5-9cc6-39cc6566b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4CAB6B-D994-4DCE-A456-9CF7451BC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2977</TotalTime>
  <Words>162</Words>
  <Application>Microsoft Office PowerPoint</Application>
  <PresentationFormat>宽屏</PresentationFormat>
  <Paragraphs>21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fuadrz07@gmail.com</dc:creator>
  <cp:lastModifiedBy>杨哲</cp:lastModifiedBy>
  <cp:revision>158</cp:revision>
  <dcterms:created xsi:type="dcterms:W3CDTF">2017-06-29T00:32:20Z</dcterms:created>
  <dcterms:modified xsi:type="dcterms:W3CDTF">2021-06-21T06:54:08Z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0x01010035E2B2D6FC613F4AB6301A33D6AC4FC2</vt:lpwstr>
  </property>
</Properties>
</file>